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3"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North" initials="MN" lastIdx="3" clrIdx="0"/>
  <p:cmAuthor id="1" name="Alix Boyes" initials="AB" lastIdx="4" clrIdx="1"/>
  <p:cmAuthor id="2" name="Tony Fahy" initials="TF"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9D5C"/>
    <a:srgbClr val="76D096"/>
    <a:srgbClr val="9BD1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8" name="Rectangle 7"/>
          <p:cNvSpPr/>
          <p:nvPr userDrawn="1"/>
        </p:nvSpPr>
        <p:spPr>
          <a:xfrm>
            <a:off x="8244408" y="5759678"/>
            <a:ext cx="718466" cy="261610"/>
          </a:xfrm>
          <a:prstGeom prst="rect">
            <a:avLst/>
          </a:prstGeom>
        </p:spPr>
        <p:txBody>
          <a:bodyPr wrap="none">
            <a:spAutoFit/>
          </a:bodyPr>
          <a:lstStyle/>
          <a:p>
            <a:r>
              <a:rPr lang="en-GB" sz="1100" b="1" dirty="0" smtClean="0">
                <a:solidFill>
                  <a:srgbClr val="369D5C"/>
                </a:solidFill>
                <a:latin typeface="Arial" panose="020B0604020202020204" pitchFamily="34" charset="0"/>
                <a:cs typeface="Arial" panose="020B0604020202020204" pitchFamily="34" charset="0"/>
              </a:rPr>
              <a:t>H070/01</a:t>
            </a:r>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29/02/2016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pic>
        <p:nvPicPr>
          <p:cNvPr id="9" name="Picture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43781"/>
            <a:ext cx="9144000" cy="829388"/>
          </a:xfrm>
          <a:prstGeom prst="rect">
            <a:avLst/>
          </a:prstGeom>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369D5C"/>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9142617" cy="6858000"/>
          </a:xfrm>
        </p:spPr>
      </p:pic>
      <p:sp>
        <p:nvSpPr>
          <p:cNvPr id="8" name="TextBox 7"/>
          <p:cNvSpPr txBox="1"/>
          <p:nvPr/>
        </p:nvSpPr>
        <p:spPr>
          <a:xfrm>
            <a:off x="323528" y="3501008"/>
            <a:ext cx="3600400" cy="954107"/>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H070/1 </a:t>
            </a:r>
          </a:p>
          <a:p>
            <a:r>
              <a:rPr lang="en-GB" sz="2800" b="1" dirty="0" smtClean="0">
                <a:solidFill>
                  <a:schemeClr val="bg1"/>
                </a:solidFill>
                <a:latin typeface="Arial" panose="020B0604020202020204" pitchFamily="34" charset="0"/>
                <a:cs typeface="Arial" panose="020B0604020202020204" pitchFamily="34" charset="0"/>
              </a:rPr>
              <a:t>Exploring language </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through the AS English Language H070/01 exam paper. The aim is to explain how candidates should approach the paper and how marks are awarded to the different questions.  </a:t>
            </a:r>
          </a:p>
          <a:p>
            <a:pPr marL="0" indent="0">
              <a:buNone/>
            </a:pPr>
            <a:endParaRPr lang="en-GB" sz="1400" dirty="0"/>
          </a:p>
          <a:p>
            <a:pPr marL="0" indent="0">
              <a:buNone/>
            </a:pPr>
            <a:endParaRPr lang="en-GB" sz="1400" dirty="0" smtClean="0"/>
          </a:p>
          <a:p>
            <a:pPr marL="0" indent="0">
              <a:buNone/>
            </a:pPr>
            <a:r>
              <a:rPr lang="en-GB" sz="1400" dirty="0" smtClean="0"/>
              <a:t>The orange text boxes offer further explanation on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endParaRPr lang="en-GB" sz="1400" dirty="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a:t>
            </a:r>
            <a:r>
              <a:rPr lang="en-GB" sz="1400" dirty="0" smtClean="0"/>
              <a:t>percentage </a:t>
            </a:r>
            <a:r>
              <a:rPr lang="en-GB" sz="1400" dirty="0"/>
              <a:t>of </a:t>
            </a:r>
            <a:r>
              <a:rPr lang="en-GB" sz="1400" dirty="0" smtClean="0"/>
              <a:t>each assessment </a:t>
            </a:r>
            <a:r>
              <a:rPr lang="en-GB" sz="1400" dirty="0"/>
              <a:t>objective attributed to each question.</a:t>
            </a:r>
          </a:p>
          <a:p>
            <a:pPr marL="0" indent="0">
              <a:buNone/>
            </a:pPr>
            <a:r>
              <a:rPr lang="en-GB" sz="1400" dirty="0" smtClean="0"/>
              <a:t>The percentage given is over the whole qualification.</a:t>
            </a:r>
          </a:p>
          <a:p>
            <a:pPr marL="0" indent="0">
              <a:buNone/>
            </a:pPr>
            <a:endParaRPr lang="en-GB" sz="1400" dirty="0"/>
          </a:p>
          <a:p>
            <a:pPr marL="0" indent="0">
              <a:buNone/>
            </a:pPr>
            <a:endParaRPr lang="en-GB" sz="1400" dirty="0"/>
          </a:p>
        </p:txBody>
      </p:sp>
      <p:sp>
        <p:nvSpPr>
          <p:cNvPr id="4" name="Rounded Rectangle 3"/>
          <p:cNvSpPr/>
          <p:nvPr/>
        </p:nvSpPr>
        <p:spPr>
          <a:xfrm>
            <a:off x="7051424" y="3140968"/>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always be a comparison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flipV="1">
            <a:off x="5580112" y="3031796"/>
            <a:ext cx="1471312" cy="66781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051424" y="4886582"/>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5796136" y="4384846"/>
            <a:ext cx="1255288" cy="75492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0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435280" cy="5865515"/>
          </a:xfrm>
        </p:spPr>
        <p:txBody>
          <a:bodyPr>
            <a:normAutofit/>
          </a:bodyPr>
          <a:lstStyle/>
          <a:p>
            <a:pPr marL="0" indent="0" algn="ctr">
              <a:buNone/>
            </a:pPr>
            <a:endParaRPr lang="en-GB" b="1" dirty="0" smtClean="0"/>
          </a:p>
          <a:p>
            <a:pPr marL="0" indent="0" algn="ctr">
              <a:buNone/>
            </a:pPr>
            <a:r>
              <a:rPr lang="en-GB" sz="1400" b="1" dirty="0" smtClean="0"/>
              <a:t>Section </a:t>
            </a:r>
            <a:r>
              <a:rPr lang="en-GB" sz="1400" b="1" dirty="0"/>
              <a:t>A – Understanding language features in context </a:t>
            </a:r>
            <a:endParaRPr lang="en-GB" sz="1400" dirty="0"/>
          </a:p>
          <a:p>
            <a:pPr marL="0" indent="0">
              <a:buNone/>
            </a:pPr>
            <a:r>
              <a:rPr lang="en-GB" dirty="0"/>
              <a:t> </a:t>
            </a:r>
          </a:p>
          <a:p>
            <a:pPr marL="0" indent="0">
              <a:buNone/>
            </a:pPr>
            <a:r>
              <a:rPr lang="en-GB" sz="1400" dirty="0"/>
              <a:t>You are advised to spend no more than 35 minutes on this section. Of that time you are advised to spend 10 minutes reading and about 25 minutes writing your response.</a:t>
            </a:r>
          </a:p>
          <a:p>
            <a:pPr marL="0" indent="0">
              <a:buNone/>
            </a:pPr>
            <a:r>
              <a:rPr lang="en-GB" sz="1400" dirty="0"/>
              <a:t> </a:t>
            </a:r>
          </a:p>
          <a:p>
            <a:pPr marL="0" indent="0">
              <a:buNone/>
            </a:pPr>
            <a:r>
              <a:rPr lang="en-GB" sz="1400" dirty="0"/>
              <a:t>Read </a:t>
            </a:r>
            <a:r>
              <a:rPr lang="en-GB" sz="1400" b="1" dirty="0"/>
              <a:t>Text A </a:t>
            </a:r>
            <a:r>
              <a:rPr lang="en-GB" sz="1400" dirty="0"/>
              <a:t>in your </a:t>
            </a:r>
            <a:r>
              <a:rPr lang="en-GB" sz="1400" b="1" dirty="0"/>
              <a:t>Resource Booklet </a:t>
            </a:r>
            <a:r>
              <a:rPr lang="en-GB" sz="1400" dirty="0"/>
              <a:t>and answer the following question. </a:t>
            </a:r>
          </a:p>
          <a:p>
            <a:endParaRPr lang="en-GB" sz="1400" dirty="0" smtClean="0"/>
          </a:p>
          <a:p>
            <a:pPr marL="0" indent="0">
              <a:buNone/>
            </a:pPr>
            <a:endParaRPr lang="en-GB" sz="1400" dirty="0"/>
          </a:p>
          <a:p>
            <a:pPr>
              <a:buFont typeface="+mj-lt"/>
              <a:buAutoNum type="arabicPeriod"/>
            </a:pPr>
            <a:r>
              <a:rPr lang="en-GB" sz="1400" dirty="0" smtClean="0"/>
              <a:t>Giving </a:t>
            </a:r>
            <a:r>
              <a:rPr lang="en-GB" sz="1400" dirty="0"/>
              <a:t>careful consideration to the context of the text, identify and analyse features taken from different language levels</a:t>
            </a:r>
            <a:r>
              <a:rPr lang="en-GB" sz="1400" dirty="0" smtClean="0"/>
              <a:t>.                                                                                           </a:t>
            </a:r>
          </a:p>
          <a:p>
            <a:pPr marL="0" indent="0">
              <a:buNone/>
            </a:pPr>
            <a:r>
              <a:rPr lang="en-GB" sz="1400" b="1" dirty="0"/>
              <a:t>	</a:t>
            </a:r>
            <a:r>
              <a:rPr lang="en-GB" sz="1400" b="1" dirty="0" smtClean="0"/>
              <a:t>							    [24]</a:t>
            </a:r>
            <a:endParaRPr lang="en-GB" sz="1400" dirty="0"/>
          </a:p>
        </p:txBody>
      </p:sp>
      <p:sp>
        <p:nvSpPr>
          <p:cNvPr id="5" name="Rounded Rectangle 4"/>
          <p:cNvSpPr/>
          <p:nvPr/>
        </p:nvSpPr>
        <p:spPr>
          <a:xfrm>
            <a:off x="6788751" y="1916832"/>
            <a:ext cx="2016224" cy="5063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Clear guidelines are given around reading and writing times in this section.</a:t>
            </a:r>
            <a:endParaRPr lang="en-GB" sz="1000" dirty="0">
              <a:latin typeface="Arial" panose="020B0604020202020204" pitchFamily="34" charset="0"/>
              <a:cs typeface="Arial" panose="020B0604020202020204" pitchFamily="34" charset="0"/>
            </a:endParaRPr>
          </a:p>
        </p:txBody>
      </p:sp>
      <p:sp>
        <p:nvSpPr>
          <p:cNvPr id="6" name="Rounded Rectangle 5"/>
          <p:cNvSpPr/>
          <p:nvPr/>
        </p:nvSpPr>
        <p:spPr>
          <a:xfrm>
            <a:off x="6787937" y="2595675"/>
            <a:ext cx="2016224" cy="5063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text used in this question (Text A) will always be  a non-fiction prose text</a:t>
            </a:r>
            <a:endParaRPr lang="en-GB" sz="1000" dirty="0">
              <a:latin typeface="Arial" panose="020B0604020202020204" pitchFamily="34" charset="0"/>
              <a:cs typeface="Arial" panose="020B0604020202020204" pitchFamily="34" charset="0"/>
            </a:endParaRPr>
          </a:p>
        </p:txBody>
      </p:sp>
      <p:sp>
        <p:nvSpPr>
          <p:cNvPr id="7" name="Rounded Rectangle 6"/>
          <p:cNvSpPr/>
          <p:nvPr/>
        </p:nvSpPr>
        <p:spPr>
          <a:xfrm>
            <a:off x="4329245" y="4075137"/>
            <a:ext cx="1944216" cy="6594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wording for this question will remain similar year on year</a:t>
            </a:r>
            <a:endParaRPr lang="en-GB" sz="1000" dirty="0">
              <a:latin typeface="Arial" panose="020B0604020202020204" pitchFamily="34" charset="0"/>
              <a:cs typeface="Arial" panose="020B0604020202020204" pitchFamily="34" charset="0"/>
            </a:endParaRPr>
          </a:p>
        </p:txBody>
      </p:sp>
      <p:sp>
        <p:nvSpPr>
          <p:cNvPr id="8" name="Rounded Rectangle 7"/>
          <p:cNvSpPr/>
          <p:nvPr/>
        </p:nvSpPr>
        <p:spPr>
          <a:xfrm>
            <a:off x="6835761" y="3290333"/>
            <a:ext cx="1982756" cy="75173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the AS exam candidates can draw on all the language levels.</a:t>
            </a:r>
            <a:endParaRPr lang="en-GB" sz="1000" dirty="0">
              <a:latin typeface="Arial" panose="020B0604020202020204" pitchFamily="34" charset="0"/>
              <a:cs typeface="Arial" panose="020B0604020202020204" pitchFamily="34" charset="0"/>
            </a:endParaRPr>
          </a:p>
        </p:txBody>
      </p:sp>
      <p:cxnSp>
        <p:nvCxnSpPr>
          <p:cNvPr id="16" name="Straight Arrow Connector 15"/>
          <p:cNvCxnSpPr/>
          <p:nvPr/>
        </p:nvCxnSpPr>
        <p:spPr>
          <a:xfrm flipH="1" flipV="1">
            <a:off x="3833344" y="1916832"/>
            <a:ext cx="2936018" cy="23692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2915816" y="3476487"/>
            <a:ext cx="3905589" cy="31255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7668344" y="4109893"/>
            <a:ext cx="1250867" cy="58222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12 marks / 10% of  total AS.</a:t>
            </a:r>
            <a:endParaRPr lang="en-GB" sz="1000" dirty="0">
              <a:latin typeface="Arial" panose="020B0604020202020204" pitchFamily="34" charset="0"/>
              <a:cs typeface="Arial" panose="020B0604020202020204" pitchFamily="34" charset="0"/>
            </a:endParaRPr>
          </a:p>
        </p:txBody>
      </p:sp>
      <p:sp>
        <p:nvSpPr>
          <p:cNvPr id="25" name="Rounded Rectangle 24"/>
          <p:cNvSpPr/>
          <p:nvPr/>
        </p:nvSpPr>
        <p:spPr>
          <a:xfrm>
            <a:off x="6378152" y="4113729"/>
            <a:ext cx="1259023" cy="57838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12 marks / 10% of  total AS.</a:t>
            </a:r>
          </a:p>
          <a:p>
            <a:endParaRPr lang="en-GB" sz="1000" dirty="0">
              <a:latin typeface="Arial" panose="020B0604020202020204" pitchFamily="34" charset="0"/>
              <a:cs typeface="Arial" panose="020B0604020202020204" pitchFamily="34" charset="0"/>
            </a:endParaRPr>
          </a:p>
        </p:txBody>
      </p:sp>
      <p:cxnSp>
        <p:nvCxnSpPr>
          <p:cNvPr id="26" name="Straight Arrow Connector 25"/>
          <p:cNvCxnSpPr/>
          <p:nvPr/>
        </p:nvCxnSpPr>
        <p:spPr>
          <a:xfrm flipV="1">
            <a:off x="8195109" y="3789041"/>
            <a:ext cx="0" cy="3246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932321" y="3795020"/>
            <a:ext cx="1024494" cy="3246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6" idx="1"/>
          </p:cNvCxnSpPr>
          <p:nvPr/>
        </p:nvCxnSpPr>
        <p:spPr>
          <a:xfrm flipH="1" flipV="1">
            <a:off x="1619672" y="2595675"/>
            <a:ext cx="5168265" cy="25318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1907705" y="3632765"/>
            <a:ext cx="2421540" cy="77207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036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435280" cy="5865515"/>
          </a:xfrm>
        </p:spPr>
        <p:txBody>
          <a:bodyPr>
            <a:normAutofit/>
          </a:bodyPr>
          <a:lstStyle/>
          <a:p>
            <a:pPr marL="0" indent="0" algn="ctr">
              <a:buNone/>
            </a:pPr>
            <a:endParaRPr lang="en-GB" sz="1400" b="1" dirty="0" smtClean="0"/>
          </a:p>
          <a:p>
            <a:pPr marL="0" indent="0" algn="ctr">
              <a:buNone/>
            </a:pPr>
            <a:endParaRPr lang="en-GB" sz="1400" b="1" dirty="0" smtClean="0"/>
          </a:p>
          <a:p>
            <a:pPr marL="0" indent="0" algn="ctr">
              <a:buNone/>
            </a:pPr>
            <a:r>
              <a:rPr lang="en-GB" sz="1400" b="1" dirty="0" smtClean="0"/>
              <a:t>Section </a:t>
            </a:r>
            <a:r>
              <a:rPr lang="en-GB" sz="1400" b="1" dirty="0"/>
              <a:t>B</a:t>
            </a:r>
            <a:r>
              <a:rPr lang="en-GB" sz="1400" b="1" dirty="0" smtClean="0"/>
              <a:t> </a:t>
            </a:r>
            <a:r>
              <a:rPr lang="en-GB" sz="1400" b="1" dirty="0"/>
              <a:t>– </a:t>
            </a:r>
            <a:r>
              <a:rPr lang="en-GB" sz="1400" b="1" dirty="0" smtClean="0"/>
              <a:t>Comparing and contrasting texts</a:t>
            </a:r>
            <a:endParaRPr lang="en-GB" sz="1400" dirty="0"/>
          </a:p>
          <a:p>
            <a:pPr marL="0" indent="0">
              <a:buNone/>
            </a:pPr>
            <a:r>
              <a:rPr lang="en-GB" sz="1400" dirty="0"/>
              <a:t> </a:t>
            </a:r>
          </a:p>
          <a:p>
            <a:pPr marL="0" indent="0">
              <a:buNone/>
            </a:pPr>
            <a:r>
              <a:rPr lang="en-GB" sz="1400" dirty="0"/>
              <a:t>You are advised to spend </a:t>
            </a:r>
            <a:r>
              <a:rPr lang="en-GB" sz="1400" dirty="0" smtClean="0"/>
              <a:t>about </a:t>
            </a:r>
            <a:r>
              <a:rPr lang="en-GB" sz="1400" dirty="0"/>
              <a:t>5</a:t>
            </a:r>
            <a:r>
              <a:rPr lang="en-GB" sz="1400" dirty="0" smtClean="0"/>
              <a:t>5 </a:t>
            </a:r>
            <a:r>
              <a:rPr lang="en-GB" sz="1400" dirty="0"/>
              <a:t>minutes on this section. Of that time you are advised to spend </a:t>
            </a:r>
            <a:r>
              <a:rPr lang="en-GB" sz="1400" dirty="0" smtClean="0"/>
              <a:t>at least 10 </a:t>
            </a:r>
            <a:r>
              <a:rPr lang="en-GB" sz="1400" dirty="0"/>
              <a:t>minutes reading and </a:t>
            </a:r>
            <a:r>
              <a:rPr lang="en-GB" sz="1400" dirty="0" smtClean="0"/>
              <a:t>preparing your answer and about 45 </a:t>
            </a:r>
            <a:r>
              <a:rPr lang="en-GB" sz="1400" dirty="0"/>
              <a:t>minutes writing your response.</a:t>
            </a:r>
          </a:p>
          <a:p>
            <a:pPr marL="0" indent="0">
              <a:buNone/>
            </a:pPr>
            <a:r>
              <a:rPr lang="en-GB" sz="1400" dirty="0"/>
              <a:t> </a:t>
            </a:r>
          </a:p>
          <a:p>
            <a:pPr marL="0" indent="0">
              <a:buNone/>
            </a:pPr>
            <a:r>
              <a:rPr lang="en-GB" sz="1400" dirty="0"/>
              <a:t>Read </a:t>
            </a:r>
            <a:r>
              <a:rPr lang="en-GB" sz="1400" b="1" dirty="0"/>
              <a:t>Text </a:t>
            </a:r>
            <a:r>
              <a:rPr lang="en-GB" sz="1400" b="1" dirty="0" smtClean="0"/>
              <a:t>B and C </a:t>
            </a:r>
            <a:r>
              <a:rPr lang="en-GB" sz="1400" dirty="0"/>
              <a:t>in your </a:t>
            </a:r>
            <a:r>
              <a:rPr lang="en-GB" sz="1400" b="1" dirty="0"/>
              <a:t>Resource Booklet </a:t>
            </a:r>
            <a:r>
              <a:rPr lang="en-GB" sz="1400" dirty="0"/>
              <a:t>and answer the following question. </a:t>
            </a:r>
          </a:p>
          <a:p>
            <a:endParaRPr lang="en-GB" sz="1400" dirty="0" smtClean="0"/>
          </a:p>
          <a:p>
            <a:endParaRPr lang="en-GB" sz="1400" dirty="0"/>
          </a:p>
          <a:p>
            <a:pPr>
              <a:buAutoNum type="arabicPeriod" startAt="2"/>
            </a:pPr>
            <a:r>
              <a:rPr lang="en-GB" sz="1400" dirty="0" smtClean="0"/>
              <a:t>Using appropriate linguistic concepts and methods, analyse the ways in which language  is used     </a:t>
            </a:r>
          </a:p>
          <a:p>
            <a:pPr marL="0" indent="0">
              <a:buNone/>
            </a:pPr>
            <a:r>
              <a:rPr lang="en-GB" sz="1400" dirty="0" smtClean="0"/>
              <a:t>        in these two texts. In your answer you should:</a:t>
            </a:r>
          </a:p>
          <a:p>
            <a:pPr marL="0" indent="0">
              <a:buNone/>
            </a:pPr>
            <a:endParaRPr lang="en-GB" sz="1400" dirty="0" smtClean="0"/>
          </a:p>
          <a:p>
            <a:r>
              <a:rPr lang="en-GB" sz="1400" dirty="0"/>
              <a:t>e</a:t>
            </a:r>
            <a:r>
              <a:rPr lang="en-GB" sz="1400" dirty="0" smtClean="0"/>
              <a:t>xplore connections and variations between the texts</a:t>
            </a:r>
          </a:p>
          <a:p>
            <a:r>
              <a:rPr lang="en-GB" sz="1400" dirty="0"/>
              <a:t>c</a:t>
            </a:r>
            <a:r>
              <a:rPr lang="en-GB" sz="1400" dirty="0" smtClean="0"/>
              <a:t>onsider how contextual factors contribute to the construction of meaning </a:t>
            </a:r>
          </a:p>
          <a:p>
            <a:pPr marL="0" indent="0">
              <a:buNone/>
            </a:pPr>
            <a:r>
              <a:rPr lang="en-GB" sz="1400" b="1" dirty="0" smtClean="0"/>
              <a:t>								[36]</a:t>
            </a:r>
            <a:endParaRPr lang="en-GB" sz="1400" dirty="0"/>
          </a:p>
        </p:txBody>
      </p:sp>
      <p:sp>
        <p:nvSpPr>
          <p:cNvPr id="5" name="Rounded Rectangle 4"/>
          <p:cNvSpPr/>
          <p:nvPr/>
        </p:nvSpPr>
        <p:spPr>
          <a:xfrm>
            <a:off x="6966317" y="780966"/>
            <a:ext cx="2016224" cy="5063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Clear guidelines are given around reading and writing times in this section.</a:t>
            </a:r>
            <a:endParaRPr lang="en-GB" sz="1000" dirty="0">
              <a:latin typeface="Arial" panose="020B0604020202020204" pitchFamily="34" charset="0"/>
              <a:cs typeface="Arial" panose="020B0604020202020204" pitchFamily="34" charset="0"/>
            </a:endParaRPr>
          </a:p>
        </p:txBody>
      </p:sp>
      <p:sp>
        <p:nvSpPr>
          <p:cNvPr id="6" name="Rounded Rectangle 5"/>
          <p:cNvSpPr/>
          <p:nvPr/>
        </p:nvSpPr>
        <p:spPr>
          <a:xfrm>
            <a:off x="7002829" y="2204864"/>
            <a:ext cx="1979712" cy="5760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b="1" dirty="0" smtClean="0">
                <a:latin typeface="Arial" panose="020B0604020202020204" pitchFamily="34" charset="0"/>
                <a:cs typeface="Arial" panose="020B0604020202020204" pitchFamily="34" charset="0"/>
              </a:rPr>
              <a:t>At least </a:t>
            </a:r>
            <a:r>
              <a:rPr lang="en-GB" sz="1000" dirty="0" smtClean="0">
                <a:latin typeface="Arial" panose="020B0604020202020204" pitchFamily="34" charset="0"/>
                <a:cs typeface="Arial" panose="020B0604020202020204" pitchFamily="34" charset="0"/>
              </a:rPr>
              <a:t>one of the texts used in this question will always be  a spoken text. </a:t>
            </a:r>
            <a:endParaRPr lang="en-GB" sz="1000" dirty="0">
              <a:latin typeface="Arial" panose="020B0604020202020204" pitchFamily="34" charset="0"/>
              <a:cs typeface="Arial" panose="020B0604020202020204" pitchFamily="34" charset="0"/>
            </a:endParaRPr>
          </a:p>
        </p:txBody>
      </p:sp>
      <p:sp>
        <p:nvSpPr>
          <p:cNvPr id="7" name="Rounded Rectangle 6"/>
          <p:cNvSpPr/>
          <p:nvPr/>
        </p:nvSpPr>
        <p:spPr>
          <a:xfrm>
            <a:off x="6104587" y="4251235"/>
            <a:ext cx="1869842" cy="56377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wording for this question will remain similar year on year</a:t>
            </a:r>
            <a:endParaRPr lang="en-GB" sz="1000" dirty="0">
              <a:latin typeface="Arial" panose="020B0604020202020204" pitchFamily="34" charset="0"/>
              <a:cs typeface="Arial" panose="020B0604020202020204" pitchFamily="34" charset="0"/>
            </a:endParaRPr>
          </a:p>
        </p:txBody>
      </p:sp>
      <p:sp>
        <p:nvSpPr>
          <p:cNvPr id="8" name="Rounded Rectangle 7"/>
          <p:cNvSpPr/>
          <p:nvPr/>
        </p:nvSpPr>
        <p:spPr>
          <a:xfrm>
            <a:off x="7002830" y="3140968"/>
            <a:ext cx="2141170" cy="93610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a:t>
            </a:r>
            <a:r>
              <a:rPr lang="en-GB" sz="1000" dirty="0" smtClean="0">
                <a:latin typeface="Arial" panose="020B0604020202020204" pitchFamily="34" charset="0"/>
                <a:cs typeface="Arial" panose="020B0604020202020204" pitchFamily="34" charset="0"/>
              </a:rPr>
              <a:t>he term ‘methods’ is a reference to the tools needed to identify and analyse patterns of language and/or linguistic features that are being employed to communicate meaning.</a:t>
            </a:r>
            <a:endParaRPr lang="en-GB" sz="1000" dirty="0">
              <a:latin typeface="Arial" panose="020B0604020202020204" pitchFamily="34" charset="0"/>
              <a:cs typeface="Arial" panose="020B0604020202020204" pitchFamily="34" charset="0"/>
            </a:endParaRPr>
          </a:p>
        </p:txBody>
      </p:sp>
      <p:cxnSp>
        <p:nvCxnSpPr>
          <p:cNvPr id="9" name="Straight Arrow Connector 8"/>
          <p:cNvCxnSpPr>
            <a:stCxn id="5" idx="1"/>
          </p:cNvCxnSpPr>
          <p:nvPr/>
        </p:nvCxnSpPr>
        <p:spPr>
          <a:xfrm flipH="1">
            <a:off x="3419872" y="1034154"/>
            <a:ext cx="3546445" cy="52263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8" idx="1"/>
          </p:cNvCxnSpPr>
          <p:nvPr/>
        </p:nvCxnSpPr>
        <p:spPr>
          <a:xfrm flipH="1" flipV="1">
            <a:off x="4563280" y="2996952"/>
            <a:ext cx="2439550" cy="61206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783054" y="4251235"/>
            <a:ext cx="1940363" cy="85829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8100392" y="4365104"/>
            <a:ext cx="248459" cy="744425"/>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6" idx="1"/>
          </p:cNvCxnSpPr>
          <p:nvPr/>
        </p:nvCxnSpPr>
        <p:spPr>
          <a:xfrm flipH="1" flipV="1">
            <a:off x="2123729" y="2204864"/>
            <a:ext cx="4879100" cy="2880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7097983" y="4365104"/>
            <a:ext cx="786385" cy="74575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1"/>
          </p:cNvCxnSpPr>
          <p:nvPr/>
        </p:nvCxnSpPr>
        <p:spPr>
          <a:xfrm flipH="1" flipV="1">
            <a:off x="2843809" y="2996953"/>
            <a:ext cx="3260778" cy="153617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5216192" y="5114698"/>
            <a:ext cx="1259023" cy="57838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12 marks / 10% of  total AS.</a:t>
            </a:r>
          </a:p>
          <a:p>
            <a:endParaRPr lang="en-GB" sz="1000" dirty="0">
              <a:latin typeface="Arial" panose="020B0604020202020204" pitchFamily="34" charset="0"/>
              <a:cs typeface="Arial" panose="020B0604020202020204" pitchFamily="34" charset="0"/>
            </a:endParaRPr>
          </a:p>
        </p:txBody>
      </p:sp>
      <p:sp>
        <p:nvSpPr>
          <p:cNvPr id="35" name="Rounded Rectangle 34"/>
          <p:cNvSpPr/>
          <p:nvPr/>
        </p:nvSpPr>
        <p:spPr>
          <a:xfrm>
            <a:off x="6472550" y="5110862"/>
            <a:ext cx="1250867" cy="58222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12 marks / 10% of  total AS.</a:t>
            </a:r>
            <a:endParaRPr lang="en-GB" sz="1000" dirty="0">
              <a:latin typeface="Arial" panose="020B0604020202020204" pitchFamily="34" charset="0"/>
              <a:cs typeface="Arial" panose="020B0604020202020204" pitchFamily="34" charset="0"/>
            </a:endParaRPr>
          </a:p>
        </p:txBody>
      </p:sp>
      <p:sp>
        <p:nvSpPr>
          <p:cNvPr id="36" name="Rounded Rectangle 35"/>
          <p:cNvSpPr/>
          <p:nvPr/>
        </p:nvSpPr>
        <p:spPr>
          <a:xfrm>
            <a:off x="7723417" y="5109528"/>
            <a:ext cx="1250867" cy="58222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AO4 12 marks / 10% of  total AS.</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664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subTnLst>
                                    <p:set>
                                      <p:cBhvr override="childStyle">
                                        <p:cTn dur="1" fill="hold" display="0" masterRel="nextClick" afterEffect="1"/>
                                        <p:tgtEl>
                                          <p:spTgt spid="35"/>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34" grpId="0" animBg="1"/>
      <p:bldP spid="35" grpId="0" animBg="1"/>
      <p:bldP spid="36"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TotalTime>
  <Words>330</Words>
  <Application>Microsoft Office PowerPoint</Application>
  <PresentationFormat>On-screen Show (4:3)</PresentationFormat>
  <Paragraphs>56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1_Custom Design</vt:lpstr>
      <vt:lpstr>PowerPoint Presentation</vt:lpstr>
      <vt:lpstr>Guidance</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English Language H07001 interactive SAM</dc:title>
  <dc:creator>OCR</dc:creator>
  <cp:keywords>English, Language, Compare, Contrast </cp:keywords>
  <cp:lastModifiedBy>Edward Stokes</cp:lastModifiedBy>
  <cp:revision>24</cp:revision>
  <dcterms:created xsi:type="dcterms:W3CDTF">2015-10-07T12:54:48Z</dcterms:created>
  <dcterms:modified xsi:type="dcterms:W3CDTF">2016-02-29T10:23:56Z</dcterms:modified>
</cp:coreProperties>
</file>